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340" r:id="rId4"/>
    <p:sldId id="325" r:id="rId5"/>
    <p:sldId id="339" r:id="rId6"/>
    <p:sldId id="300" r:id="rId7"/>
    <p:sldId id="301" r:id="rId8"/>
    <p:sldId id="338" r:id="rId9"/>
    <p:sldId id="262" r:id="rId10"/>
    <p:sldId id="349" r:id="rId11"/>
    <p:sldId id="309" r:id="rId12"/>
    <p:sldId id="311" r:id="rId13"/>
    <p:sldId id="310" r:id="rId14"/>
    <p:sldId id="320" r:id="rId15"/>
    <p:sldId id="334" r:id="rId16"/>
    <p:sldId id="350" r:id="rId17"/>
    <p:sldId id="305" r:id="rId18"/>
    <p:sldId id="351" r:id="rId19"/>
    <p:sldId id="333" r:id="rId20"/>
    <p:sldId id="354" r:id="rId21"/>
    <p:sldId id="302" r:id="rId22"/>
    <p:sldId id="308" r:id="rId23"/>
    <p:sldId id="352" r:id="rId24"/>
    <p:sldId id="264" r:id="rId25"/>
    <p:sldId id="266" r:id="rId26"/>
    <p:sldId id="335" r:id="rId27"/>
    <p:sldId id="269" r:id="rId28"/>
    <p:sldId id="353" r:id="rId29"/>
    <p:sldId id="279" r:id="rId30"/>
    <p:sldId id="267" r:id="rId31"/>
    <p:sldId id="276" r:id="rId32"/>
    <p:sldId id="278" r:id="rId33"/>
    <p:sldId id="280" r:id="rId34"/>
    <p:sldId id="281" r:id="rId35"/>
    <p:sldId id="282" r:id="rId36"/>
    <p:sldId id="283" r:id="rId37"/>
    <p:sldId id="284" r:id="rId38"/>
    <p:sldId id="286" r:id="rId39"/>
    <p:sldId id="271" r:id="rId40"/>
    <p:sldId id="355" r:id="rId41"/>
    <p:sldId id="272" r:id="rId42"/>
    <p:sldId id="285" r:id="rId43"/>
    <p:sldId id="275" r:id="rId44"/>
    <p:sldId id="274" r:id="rId45"/>
    <p:sldId id="273" r:id="rId46"/>
    <p:sldId id="287" r:id="rId47"/>
    <p:sldId id="288" r:id="rId48"/>
    <p:sldId id="292" r:id="rId49"/>
    <p:sldId id="291" r:id="rId50"/>
    <p:sldId id="314" r:id="rId51"/>
    <p:sldId id="315" r:id="rId52"/>
    <p:sldId id="319" r:id="rId53"/>
    <p:sldId id="328" r:id="rId54"/>
    <p:sldId id="346" r:id="rId55"/>
    <p:sldId id="317" r:id="rId56"/>
    <p:sldId id="318" r:id="rId57"/>
    <p:sldId id="295" r:id="rId58"/>
    <p:sldId id="296" r:id="rId59"/>
    <p:sldId id="356" r:id="rId60"/>
    <p:sldId id="29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6A70C-4676-4F27-9D55-EDDE71347C25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AEC05-8CC4-49F6-BFA2-1810F6644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72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Reasons on withdrawal</a:t>
            </a:r>
            <a:r>
              <a:rPr lang="en-US" baseline="0" dirty="0" smtClean="0"/>
              <a:t> from dialysis among US patients</a:t>
            </a:r>
          </a:p>
          <a:p>
            <a:r>
              <a:rPr lang="en-US" baseline="0" dirty="0" smtClean="0"/>
              <a:t>Cardiac disease, lung disease, malignancy, multiple comorbidities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AEC05-8CC4-49F6-BFA2-1810F6644DB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19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EF80EDE-AA4C-4B63-AB78-5A62C0C97C14}" type="datetimeFigureOut">
              <a:rPr lang="en-CA" smtClean="0"/>
              <a:t>07/10/2020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8B63A4-E43E-4F7F-AF9A-375C2EE80E7A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Palliative Care in ESRD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S. </a:t>
            </a:r>
            <a:r>
              <a:rPr lang="en-CA" dirty="0" err="1"/>
              <a:t>Iqbal</a:t>
            </a:r>
            <a:endParaRPr lang="en-CA" dirty="0"/>
          </a:p>
          <a:p>
            <a:r>
              <a:rPr lang="en-CA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4613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98FCB-2F93-43FE-844D-5503357D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b="0" i="1" dirty="0"/>
              <a:t>Chen JC, </a:t>
            </a:r>
            <a:r>
              <a:rPr lang="en-CA" sz="2000" b="0" i="1" dirty="0" err="1"/>
              <a:t>Thorsteinsdottir</a:t>
            </a:r>
            <a:r>
              <a:rPr lang="en-CA" sz="2000" b="0" i="1" dirty="0"/>
              <a:t> B, Vaughan LE, et al. End of Life, Withdrawal, and Palliative Care Utilization among Patients Receiving Maintenance Hemodialysis Therapy. Clin J Am Soc </a:t>
            </a:r>
            <a:r>
              <a:rPr lang="en-CA" sz="2000" b="0" i="1" dirty="0" err="1"/>
              <a:t>Nephrol</a:t>
            </a:r>
            <a:r>
              <a:rPr lang="en-CA" sz="2000" b="0" i="1" dirty="0"/>
              <a:t>. 2018;13(8):1172‐1179.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on withdrawal from dialysis among US patients</a:t>
            </a:r>
          </a:p>
          <a:p>
            <a:r>
              <a:rPr lang="en-US" dirty="0"/>
              <a:t>Cardiac disease, lung disease, malignancy, multiple </a:t>
            </a:r>
            <a:r>
              <a:rPr lang="en-US" dirty="0" smtClean="0"/>
              <a:t>comorbidities</a:t>
            </a:r>
          </a:p>
          <a:p>
            <a:r>
              <a:rPr lang="en-CA" dirty="0"/>
              <a:t>Observational data from US, 2001-2015, n=1226 (49% withdrew)</a:t>
            </a:r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378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Serum Albumin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988840"/>
            <a:ext cx="6802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Lowrie</a:t>
            </a:r>
            <a:r>
              <a:rPr lang="en-US" dirty="0" smtClean="0"/>
              <a:t>, 1990</a:t>
            </a:r>
          </a:p>
          <a:p>
            <a:r>
              <a:rPr lang="en-US" dirty="0" smtClean="0"/>
              <a:t>As serum albumin levels decrease, the relative risk of mortality increases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513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Functional Status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883678"/>
            <a:ext cx="6199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Among 10,3335 hemodialysis and </a:t>
            </a:r>
            <a:r>
              <a:rPr lang="en-US" dirty="0" err="1" smtClean="0"/>
              <a:t>pd</a:t>
            </a:r>
            <a:r>
              <a:rPr lang="en-US" dirty="0" smtClean="0"/>
              <a:t> patients in </a:t>
            </a:r>
            <a:r>
              <a:rPr lang="en-US" dirty="0" err="1" smtClean="0"/>
              <a:t>McCellan</a:t>
            </a:r>
            <a:r>
              <a:rPr lang="en-US" dirty="0" smtClean="0"/>
              <a:t>, 1994</a:t>
            </a:r>
          </a:p>
          <a:p>
            <a:r>
              <a:rPr lang="en-US" dirty="0" smtClean="0"/>
              <a:t>As functional status decreases, mortality risk increases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89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76470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Cohen et al, Predicting Mortality For Patients Who are on Maintenance Hemodialysis CJASN 2010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2457762"/>
            <a:ext cx="665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Predictive models for risk </a:t>
            </a:r>
            <a:r>
              <a:rPr lang="en-CA" dirty="0" smtClean="0"/>
              <a:t>of </a:t>
            </a:r>
            <a:r>
              <a:rPr lang="en-CA" dirty="0" smtClean="0"/>
              <a:t>mortality in the elderly: Age</a:t>
            </a:r>
            <a:r>
              <a:rPr lang="en-CA" dirty="0"/>
              <a:t>, dementia, PVD</a:t>
            </a:r>
            <a:r>
              <a:rPr lang="en-CA" dirty="0" smtClean="0"/>
              <a:t>, Serum </a:t>
            </a:r>
            <a:r>
              <a:rPr lang="en-CA" dirty="0"/>
              <a:t>albumin, </a:t>
            </a:r>
            <a:r>
              <a:rPr lang="en-CA" dirty="0" smtClean="0"/>
              <a:t>surprise Question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57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Model to predict risk of mortality on hemodialysis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988840"/>
            <a:ext cx="645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Highest hazard ratios were with </a:t>
            </a:r>
            <a:r>
              <a:rPr lang="en-US" dirty="0" err="1" smtClean="0"/>
              <a:t>with</a:t>
            </a:r>
            <a:r>
              <a:rPr lang="en-US" dirty="0" smtClean="0"/>
              <a:t> surprise question and dementia</a:t>
            </a:r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4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62B70-78C3-441B-B46E-BDA5ABAE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Surprise question alone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5C9C5-2DD5-47D1-AC0E-56A573A6D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Trinary (Yes/No/Neutral) </a:t>
            </a:r>
            <a:r>
              <a:rPr lang="en-CA" dirty="0" err="1"/>
              <a:t>sens</a:t>
            </a:r>
            <a:r>
              <a:rPr lang="en-CA" dirty="0"/>
              <a:t> 55 % and spec 76%</a:t>
            </a:r>
          </a:p>
          <a:p>
            <a:r>
              <a:rPr lang="en-CA" dirty="0"/>
              <a:t>Binary (Yes/No) </a:t>
            </a:r>
            <a:r>
              <a:rPr lang="en-CA" dirty="0" err="1"/>
              <a:t>sens</a:t>
            </a:r>
            <a:r>
              <a:rPr lang="en-CA" dirty="0"/>
              <a:t> 66% and spec 68%</a:t>
            </a:r>
          </a:p>
          <a:p>
            <a:endParaRPr lang="en-CA" dirty="0"/>
          </a:p>
          <a:p>
            <a:r>
              <a:rPr lang="en-CA" dirty="0"/>
              <a:t>Alone the question is not useful, best used with other tools.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E29636-4995-4EDF-9A9D-842AA809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00" y="3999469"/>
            <a:ext cx="7343800" cy="22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B3361BC-5CC2-4F00-AD71-58ADCCAE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838200"/>
            <a:ext cx="69532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3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/>
              <a:t>Early starts and signs/symptoms ass.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081088" y="6092825"/>
            <a:ext cx="6985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1600" b="1" dirty="0">
                <a:latin typeface="Calibri" pitchFamily="34" charset="0"/>
              </a:rPr>
              <a:t>Signs and symptoms associated with earlier dialysis initiation in nursing home residents. </a:t>
            </a:r>
            <a:r>
              <a:rPr lang="en-CA" sz="1600" dirty="0" err="1">
                <a:latin typeface="Calibri" pitchFamily="34" charset="0"/>
              </a:rPr>
              <a:t>Kurella</a:t>
            </a:r>
            <a:r>
              <a:rPr lang="en-CA" sz="1600" dirty="0">
                <a:latin typeface="Calibri" pitchFamily="34" charset="0"/>
              </a:rPr>
              <a:t> Tamura M - </a:t>
            </a:r>
            <a:r>
              <a:rPr lang="en-CA" sz="1600" i="1" dirty="0">
                <a:latin typeface="Calibri" pitchFamily="34" charset="0"/>
              </a:rPr>
              <a:t>Am J Kidney Dis</a:t>
            </a:r>
            <a:r>
              <a:rPr lang="en-CA" sz="1600" dirty="0">
                <a:latin typeface="Calibri" pitchFamily="34" charset="0"/>
              </a:rPr>
              <a:t> - 01-DEC-2010; 56(6): 1117-26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007" y="2348879"/>
            <a:ext cx="6579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 gain 3.8 percent, dyspnea resolved vs persistent, new edema,</a:t>
            </a:r>
          </a:p>
          <a:p>
            <a:r>
              <a:rPr lang="en-US" dirty="0" smtClean="0"/>
              <a:t>Persistent edema, cognitive decline, increasing </a:t>
            </a:r>
            <a:r>
              <a:rPr lang="en-US" dirty="0" err="1" smtClean="0"/>
              <a:t>adl</a:t>
            </a:r>
            <a:r>
              <a:rPr lang="en-US" dirty="0" smtClean="0"/>
              <a:t> dependence, </a:t>
            </a:r>
          </a:p>
          <a:p>
            <a:r>
              <a:rPr lang="en-US" dirty="0" smtClean="0"/>
              <a:t>weight loss &gt;5.75 of body weight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374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3A7E2A-E440-477D-8811-824F4822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6872"/>
            <a:ext cx="4330824" cy="2880320"/>
          </a:xfrm>
        </p:spPr>
        <p:txBody>
          <a:bodyPr>
            <a:normAutofit/>
          </a:bodyPr>
          <a:lstStyle/>
          <a:p>
            <a:r>
              <a:rPr lang="en-US" sz="2400" b="0" dirty="0"/>
              <a:t>Maddalena V, O'Shea F, Barrett B. An Exploration of Palliative Care Needs of People With End-Stage Renal Disease on Dialysis: Family Caregiver's Perspectives. </a:t>
            </a:r>
            <a:r>
              <a:rPr lang="en-US" sz="2400" b="0" i="1" dirty="0"/>
              <a:t>J </a:t>
            </a:r>
            <a:r>
              <a:rPr lang="en-US" sz="2400" b="0" i="1" dirty="0" err="1"/>
              <a:t>Palliat</a:t>
            </a:r>
            <a:r>
              <a:rPr lang="en-US" sz="2400" b="0" i="1" dirty="0"/>
              <a:t> Care</a:t>
            </a:r>
            <a:r>
              <a:rPr lang="en-US" sz="2400" b="0" dirty="0"/>
              <a:t>. 2018;33(1):19‐25. 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2708920"/>
            <a:ext cx="2618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of important symptoms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885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09A73-BEE7-4ACA-82CA-C2EB5EBD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Symptom prevalence in CKD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C660B5-7248-43E6-B993-4A8E04F69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003915"/>
            <a:ext cx="2411760" cy="827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40793"/>
            <a:ext cx="7963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Uremic </a:t>
            </a:r>
            <a:r>
              <a:rPr lang="en-US" dirty="0" err="1" smtClean="0"/>
              <a:t>pruritis</a:t>
            </a:r>
            <a:r>
              <a:rPr lang="en-US" dirty="0" smtClean="0"/>
              <a:t>, anorexia, pain, and sleep disorders are the most prevalent symptoms</a:t>
            </a:r>
          </a:p>
          <a:p>
            <a:r>
              <a:rPr lang="en-US" dirty="0" smtClean="0"/>
              <a:t>No difference in conservative management patients and dialysis patients in the </a:t>
            </a:r>
          </a:p>
          <a:p>
            <a:r>
              <a:rPr lang="en-US" dirty="0" smtClean="0"/>
              <a:t>frequency of common symptoms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6545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Prevalence of ESRD</a:t>
            </a:r>
          </a:p>
          <a:p>
            <a:r>
              <a:rPr lang="en-CA" dirty="0"/>
              <a:t>ESRD and age</a:t>
            </a:r>
          </a:p>
          <a:p>
            <a:r>
              <a:rPr lang="en-CA" dirty="0"/>
              <a:t>Survival of ESRD</a:t>
            </a:r>
          </a:p>
          <a:p>
            <a:r>
              <a:rPr lang="en-CA" dirty="0"/>
              <a:t>ESRD without dialysis or withdrawal</a:t>
            </a:r>
          </a:p>
          <a:p>
            <a:r>
              <a:rPr lang="en-CA" dirty="0"/>
              <a:t>Symptoms at end of life</a:t>
            </a:r>
          </a:p>
          <a:p>
            <a:r>
              <a:rPr lang="en-CA" dirty="0"/>
              <a:t>Pain Management</a:t>
            </a:r>
          </a:p>
          <a:p>
            <a:r>
              <a:rPr lang="en-CA" dirty="0"/>
              <a:t>Best approach</a:t>
            </a:r>
          </a:p>
          <a:p>
            <a:r>
              <a:rPr lang="en-CA" dirty="0"/>
              <a:t>Instruments to measure “GOOD Quality DEATH”</a:t>
            </a:r>
          </a:p>
        </p:txBody>
      </p:sp>
    </p:spTree>
    <p:extLst>
      <p:ext uri="{BB962C8B-B14F-4D97-AF65-F5344CB8AC3E}">
        <p14:creationId xmlns:p14="http://schemas.microsoft.com/office/powerpoint/2010/main" val="362094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85DFC-872A-4006-A26A-82E8E00B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consider palliation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CC805-3EDC-4ECC-9B9D-CAA55902C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Readmission from long term care facilities</a:t>
            </a:r>
          </a:p>
          <a:p>
            <a:r>
              <a:rPr lang="en-CA" dirty="0"/>
              <a:t>Frequency of admissions in a set time (3 or more in a month)</a:t>
            </a:r>
          </a:p>
          <a:p>
            <a:r>
              <a:rPr lang="en-CA" dirty="0"/>
              <a:t>Advanced and metastatic cancer</a:t>
            </a:r>
          </a:p>
          <a:p>
            <a:r>
              <a:rPr lang="en-CA" dirty="0"/>
              <a:t>Difficult symptom management</a:t>
            </a:r>
          </a:p>
          <a:p>
            <a:r>
              <a:rPr lang="en-CA" dirty="0"/>
              <a:t>Critically ill without advance directives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23BD99-044B-4E60-B253-CE18D990DCB8}"/>
              </a:ext>
            </a:extLst>
          </p:cNvPr>
          <p:cNvSpPr/>
          <p:nvPr/>
        </p:nvSpPr>
        <p:spPr>
          <a:xfrm>
            <a:off x="228600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BlinkMacSystemFont"/>
              </a:rPr>
              <a:t>Finn L, Malhotra S. The Development of Pathways in Palliative Medicine: Definition, Models, Cost and Quality Impact. </a:t>
            </a:r>
            <a:r>
              <a:rPr lang="en-US" i="1" dirty="0">
                <a:latin typeface="BlinkMacSystemFont"/>
              </a:rPr>
              <a:t>Healthcare (Basel)</a:t>
            </a:r>
            <a:r>
              <a:rPr lang="en-US" dirty="0">
                <a:latin typeface="BlinkMacSystemFont"/>
              </a:rPr>
              <a:t>. 2019;7(1):22.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4313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5654"/>
            <a:ext cx="44767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014" y="260648"/>
            <a:ext cx="2705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84" y="1340768"/>
            <a:ext cx="36766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256971"/>
            <a:ext cx="489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Medicare data: age over 65, between 2004-2007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2852936"/>
            <a:ext cx="5651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Hospitalization, emergency visits, ICU care increased during</a:t>
            </a:r>
          </a:p>
          <a:p>
            <a:r>
              <a:rPr lang="en-US" dirty="0" smtClean="0"/>
              <a:t>Last months of life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8130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66" y="4791135"/>
            <a:ext cx="6625288" cy="157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340681"/>
            <a:ext cx="3657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7083" y="1804967"/>
            <a:ext cx="6658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Highest proportion of admission in hospital is in the last 3 weeks of life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0046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FEF90D-A794-4E88-B51E-F124A108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Sellars M, Clayton JM, </a:t>
            </a:r>
            <a:r>
              <a:rPr lang="en-US" sz="2000" dirty="0" err="1"/>
              <a:t>Detering</a:t>
            </a:r>
            <a:r>
              <a:rPr lang="en-US" sz="2000" dirty="0"/>
              <a:t> KM, Tong A, Power D, Morton RL. Costs and outcomes of advance care planning and end-of-life care for older adults with end-stage kidney disease: A person-</a:t>
            </a:r>
            <a:r>
              <a:rPr lang="en-US" sz="2000" dirty="0" err="1"/>
              <a:t>centred</a:t>
            </a:r>
            <a:r>
              <a:rPr lang="en-US" sz="2000" dirty="0"/>
              <a:t> decision analysis. </a:t>
            </a:r>
            <a:r>
              <a:rPr lang="en-US" sz="2000" i="1" dirty="0" err="1"/>
              <a:t>PLoS</a:t>
            </a:r>
            <a:r>
              <a:rPr lang="en-US" sz="2000" i="1" dirty="0"/>
              <a:t> One</a:t>
            </a:r>
            <a:r>
              <a:rPr lang="en-US" sz="2000" dirty="0"/>
              <a:t>. 2019;14(5):e0217787. 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6084"/>
          </a:xfrm>
        </p:spPr>
        <p:txBody>
          <a:bodyPr/>
          <a:lstStyle/>
          <a:p>
            <a:r>
              <a:rPr lang="en-US" dirty="0" smtClean="0"/>
              <a:t>More expensive to start someone on dialysis and withdraw then not start someone on dialysis and those that die prior to withdrawal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55462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ESRD with no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Do not start/ withdraw</a:t>
            </a:r>
          </a:p>
          <a:p>
            <a:pPr marL="0" indent="0">
              <a:buNone/>
            </a:pPr>
            <a:r>
              <a:rPr lang="en-CA" dirty="0"/>
              <a:t>When do we do dialysis:</a:t>
            </a:r>
          </a:p>
          <a:p>
            <a:r>
              <a:rPr lang="en-CA" dirty="0" err="1"/>
              <a:t>eGFR</a:t>
            </a:r>
            <a:r>
              <a:rPr lang="en-CA" dirty="0"/>
              <a:t> less than 10ml/min/1.73m</a:t>
            </a:r>
            <a:r>
              <a:rPr lang="en-CA" baseline="30000" dirty="0"/>
              <a:t>2</a:t>
            </a:r>
          </a:p>
          <a:p>
            <a:r>
              <a:rPr lang="en-CA" dirty="0"/>
              <a:t>Electrolyte disorders (hyperkalemia)</a:t>
            </a:r>
          </a:p>
          <a:p>
            <a:r>
              <a:rPr lang="en-CA" dirty="0"/>
              <a:t>Fluid overload</a:t>
            </a:r>
          </a:p>
          <a:p>
            <a:r>
              <a:rPr lang="en-CA" dirty="0" err="1"/>
              <a:t>Pleuritis</a:t>
            </a:r>
            <a:r>
              <a:rPr lang="en-CA" dirty="0"/>
              <a:t>/pericarditis</a:t>
            </a:r>
          </a:p>
          <a:p>
            <a:r>
              <a:rPr lang="en-CA" dirty="0"/>
              <a:t>Uremic encephalopathy</a:t>
            </a:r>
          </a:p>
          <a:p>
            <a:r>
              <a:rPr lang="en-CA" dirty="0"/>
              <a:t>Metabolic acidosis</a:t>
            </a:r>
          </a:p>
          <a:p>
            <a:r>
              <a:rPr lang="en-CA" dirty="0"/>
              <a:t>High serum Phosphate levels/high PTH levels</a:t>
            </a:r>
          </a:p>
        </p:txBody>
      </p:sp>
    </p:spTree>
    <p:extLst>
      <p:ext uri="{BB962C8B-B14F-4D97-AF65-F5344CB8AC3E}">
        <p14:creationId xmlns:p14="http://schemas.microsoft.com/office/powerpoint/2010/main" val="3072208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Survival with conservative management (never start dialysis) </a:t>
            </a:r>
            <a:r>
              <a:rPr lang="en-CA" sz="3600" dirty="0" err="1"/>
              <a:t>vs</a:t>
            </a:r>
            <a:r>
              <a:rPr lang="en-CA" sz="3600" dirty="0"/>
              <a:t>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Range 6-23 months for over median age 75 with CM</a:t>
            </a:r>
          </a:p>
          <a:p>
            <a:r>
              <a:rPr lang="en-CA" dirty="0"/>
              <a:t>Range 8-38 months for over median age 75 with dialysis</a:t>
            </a:r>
          </a:p>
          <a:p>
            <a:pPr marL="0" indent="0">
              <a:buNone/>
            </a:pPr>
            <a:r>
              <a:rPr lang="en-CA" dirty="0"/>
              <a:t>	(one outlier survival was 67 months)</a:t>
            </a:r>
          </a:p>
          <a:p>
            <a:pPr marL="0" indent="0">
              <a:buNone/>
            </a:pPr>
            <a:r>
              <a:rPr lang="en-CA" sz="2600" dirty="0"/>
              <a:t>Conservative Management of End-Stage Renal Disease without Dialysis: A Systematic Review</a:t>
            </a:r>
          </a:p>
          <a:p>
            <a:pPr marL="0" indent="0">
              <a:buNone/>
            </a:pPr>
            <a:r>
              <a:rPr lang="en-CA" sz="2600" dirty="0"/>
              <a:t>Nina R. O’Connor, M.D.1 and </a:t>
            </a:r>
            <a:r>
              <a:rPr lang="en-CA" sz="2600" dirty="0" err="1"/>
              <a:t>Pallavi</a:t>
            </a:r>
            <a:r>
              <a:rPr lang="en-CA" sz="2600" dirty="0"/>
              <a:t> Kumar, M.D</a:t>
            </a:r>
          </a:p>
          <a:p>
            <a:pPr marL="0" indent="0">
              <a:buNone/>
            </a:pPr>
            <a:r>
              <a:rPr lang="en-CA" sz="2600" dirty="0"/>
              <a:t>Journal of Palliative Medicine Nov 2012</a:t>
            </a:r>
          </a:p>
        </p:txBody>
      </p:sp>
    </p:spTree>
    <p:extLst>
      <p:ext uri="{BB962C8B-B14F-4D97-AF65-F5344CB8AC3E}">
        <p14:creationId xmlns:p14="http://schemas.microsoft.com/office/powerpoint/2010/main" val="4041255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75489D-1F63-435B-ACE8-4BB5CF24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731837"/>
            <a:ext cx="4320480" cy="14630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C22DF3-B22E-4F87-9A29-A45B12DFF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80928"/>
            <a:ext cx="8219256" cy="3345235"/>
          </a:xfrm>
        </p:spPr>
        <p:txBody>
          <a:bodyPr/>
          <a:lstStyle/>
          <a:p>
            <a:endParaRPr lang="en-CA" dirty="0"/>
          </a:p>
          <a:p>
            <a:r>
              <a:rPr lang="en-CA" dirty="0"/>
              <a:t>Age over 65, 12 studies reviewed</a:t>
            </a:r>
          </a:p>
          <a:p>
            <a:r>
              <a:rPr lang="en-CA" dirty="0"/>
              <a:t>Dialysis Median survival 8-67 months</a:t>
            </a:r>
          </a:p>
          <a:p>
            <a:r>
              <a:rPr lang="en-CA" dirty="0"/>
              <a:t>Conservative Median survival 6-30 months</a:t>
            </a:r>
          </a:p>
        </p:txBody>
      </p:sp>
    </p:spTree>
    <p:extLst>
      <p:ext uri="{BB962C8B-B14F-4D97-AF65-F5344CB8AC3E}">
        <p14:creationId xmlns:p14="http://schemas.microsoft.com/office/powerpoint/2010/main" val="3696156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Catalano et al NDT 1996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UK study 1996</a:t>
            </a:r>
          </a:p>
          <a:p>
            <a:pPr marL="0" indent="0">
              <a:buNone/>
            </a:pPr>
            <a:r>
              <a:rPr lang="en-CA" sz="2800" dirty="0"/>
              <a:t>After dialysis withdrawal of 88 patients (17% of all mortality) the median survival was 8 (0-35) days, 15 patients survived 3 days or less and 19 more than 10 days.</a:t>
            </a:r>
          </a:p>
        </p:txBody>
      </p:sp>
    </p:spTree>
    <p:extLst>
      <p:ext uri="{BB962C8B-B14F-4D97-AF65-F5344CB8AC3E}">
        <p14:creationId xmlns:p14="http://schemas.microsoft.com/office/powerpoint/2010/main" val="611532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57A74-4AB8-452C-A142-2838994A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Four domains of care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00B9C8-C464-4530-993C-E545AF7F7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1. pain and symptom assessment and management</a:t>
            </a:r>
          </a:p>
          <a:p>
            <a:r>
              <a:rPr lang="en-CA" dirty="0"/>
              <a:t>2. The communication between health care teams and patients and/or family goals of care and advanced medical decision making</a:t>
            </a:r>
          </a:p>
          <a:p>
            <a:r>
              <a:rPr lang="en-CA" dirty="0"/>
              <a:t>3. Provision and support of patients and/or families and health care teams</a:t>
            </a:r>
          </a:p>
          <a:p>
            <a:r>
              <a:rPr lang="en-CA" dirty="0"/>
              <a:t>4. End of life care, comfort care and hospice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E60F8C-A253-44CE-AAA5-D483F5F30A5D}"/>
              </a:ext>
            </a:extLst>
          </p:cNvPr>
          <p:cNvSpPr/>
          <p:nvPr/>
        </p:nvSpPr>
        <p:spPr>
          <a:xfrm>
            <a:off x="1619672" y="4925834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linkMacSystemFont"/>
              </a:rPr>
              <a:t>Finn L, Malhotra S. The Development of Pathways in Palliative Medicine: Definition, Models, Cost and Quality Impact. </a:t>
            </a:r>
            <a:r>
              <a:rPr lang="en-US" i="1" dirty="0">
                <a:latin typeface="BlinkMacSystemFont"/>
              </a:rPr>
              <a:t>Healthcare (Basel)</a:t>
            </a:r>
            <a:r>
              <a:rPr lang="en-US" dirty="0">
                <a:latin typeface="BlinkMacSystemFont"/>
              </a:rPr>
              <a:t>. 2019;7(1):22.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9074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988840"/>
            <a:ext cx="5050904" cy="4209331"/>
          </a:xfrm>
        </p:spPr>
        <p:txBody>
          <a:bodyPr/>
          <a:lstStyle/>
          <a:p>
            <a:r>
              <a:rPr lang="en-CA" sz="2800" dirty="0">
                <a:solidFill>
                  <a:srgbClr val="FF0000"/>
                </a:solidFill>
              </a:rPr>
              <a:t>Physical</a:t>
            </a:r>
          </a:p>
          <a:p>
            <a:r>
              <a:rPr lang="en-CA" sz="2800" dirty="0"/>
              <a:t>Emotional </a:t>
            </a:r>
          </a:p>
          <a:p>
            <a:r>
              <a:rPr lang="en-CA" sz="2800" dirty="0"/>
              <a:t>Psychosocial</a:t>
            </a:r>
          </a:p>
          <a:p>
            <a:r>
              <a:rPr lang="en-CA" sz="2800" dirty="0"/>
              <a:t>Spiritual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52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55851-56DC-4172-B423-267D7819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Prevalent ESKD by 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EFA4073-3C56-438D-B877-EBFF71CC9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73" y="1417638"/>
            <a:ext cx="8229600" cy="4232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353164-21F2-4AB6-ACD9-AFEA1F9648EB}"/>
              </a:ext>
            </a:extLst>
          </p:cNvPr>
          <p:cNvSpPr/>
          <p:nvPr/>
        </p:nvSpPr>
        <p:spPr>
          <a:xfrm>
            <a:off x="323528" y="5733256"/>
            <a:ext cx="8358945" cy="2616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CA" sz="1100" b="1" dirty="0">
                <a:solidFill>
                  <a:srgbClr val="000000"/>
                </a:solidFill>
                <a:latin typeface="Arial" panose="020B0604020202020204" pitchFamily="34" charset="0"/>
              </a:rPr>
              <a:t>2018</a:t>
            </a:r>
            <a:r>
              <a:rPr lang="en-CA" sz="1100" dirty="0"/>
              <a:t> 	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</a:rPr>
              <a:t>412         </a:t>
            </a:r>
            <a:r>
              <a:rPr lang="en-CA" sz="1100" dirty="0"/>
              <a:t>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</a:rPr>
              <a:t>65.1</a:t>
            </a:r>
            <a:r>
              <a:rPr lang="en-CA" sz="1100" dirty="0"/>
              <a:t>        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</a:rPr>
              <a:t>5,602</a:t>
            </a:r>
            <a:r>
              <a:rPr lang="en-CA" sz="1100" dirty="0"/>
              <a:t>      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</a:rPr>
              <a:t>575.2</a:t>
            </a:r>
            <a:r>
              <a:rPr lang="en-CA" sz="1100" dirty="0"/>
              <a:t>       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</a:rPr>
              <a:t>16,088</a:t>
            </a:r>
            <a:r>
              <a:rPr lang="en-CA" sz="1100" dirty="0"/>
              <a:t>      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</a:rPr>
              <a:t>2,058.0</a:t>
            </a:r>
            <a:r>
              <a:rPr lang="en-CA" sz="1100" dirty="0"/>
              <a:t>     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</a:rPr>
              <a:t>10,149</a:t>
            </a:r>
            <a:r>
              <a:rPr lang="en-CA" sz="1100" dirty="0"/>
              <a:t>    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</a:rPr>
              <a:t>3,688.8</a:t>
            </a:r>
            <a:r>
              <a:rPr lang="en-CA" sz="1100" dirty="0"/>
              <a:t>     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</a:rPr>
              <a:t>8,038</a:t>
            </a:r>
            <a:r>
              <a:rPr lang="en-CA" sz="1100" dirty="0"/>
              <a:t>    </a:t>
            </a:r>
            <a:r>
              <a:rPr lang="en-CA" sz="1100" dirty="0">
                <a:solidFill>
                  <a:srgbClr val="000000"/>
                </a:solidFill>
                <a:latin typeface="Arial" panose="020B0604020202020204" pitchFamily="34" charset="0"/>
              </a:rPr>
              <a:t>3,964.2</a:t>
            </a:r>
            <a:r>
              <a:rPr lang="en-CA" sz="1100" dirty="0"/>
              <a:t>   </a:t>
            </a:r>
            <a:r>
              <a:rPr lang="en-CA" sz="1100" b="1" dirty="0">
                <a:solidFill>
                  <a:srgbClr val="000000"/>
                </a:solidFill>
                <a:latin typeface="Arial" panose="020B0604020202020204" pitchFamily="34" charset="0"/>
              </a:rPr>
              <a:t>40,289</a:t>
            </a:r>
            <a:r>
              <a:rPr lang="en-CA" sz="1100" dirty="0"/>
              <a:t> </a:t>
            </a:r>
            <a:r>
              <a:rPr lang="en-CA" sz="1100" b="1" dirty="0">
                <a:solidFill>
                  <a:srgbClr val="000000"/>
                </a:solidFill>
                <a:latin typeface="Arial" panose="020B0604020202020204" pitchFamily="34" charset="0"/>
              </a:rPr>
              <a:t>1,405.3</a:t>
            </a:r>
            <a:r>
              <a:rPr lang="en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020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Symptoms at end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CA" dirty="0"/>
              <a:t>Chronic pain, nausea, delirium, agitation, dyspnea, </a:t>
            </a:r>
            <a:r>
              <a:rPr lang="en-CA" dirty="0" err="1"/>
              <a:t>pruritis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83568" y="2348881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Symptoms in the Month Before Death</a:t>
            </a:r>
          </a:p>
          <a:p>
            <a:r>
              <a:rPr lang="en-CA" dirty="0"/>
              <a:t>for Stage 5 Chronic Kidney Disease Patients</a:t>
            </a:r>
          </a:p>
          <a:p>
            <a:r>
              <a:rPr lang="en-CA" dirty="0"/>
              <a:t>Managed Without Dialysis</a:t>
            </a:r>
          </a:p>
          <a:p>
            <a:r>
              <a:rPr lang="en-CA" dirty="0" err="1"/>
              <a:t>Fliss</a:t>
            </a:r>
            <a:r>
              <a:rPr lang="en-CA" dirty="0"/>
              <a:t> E. </a:t>
            </a:r>
            <a:r>
              <a:rPr lang="en-CA" dirty="0" err="1"/>
              <a:t>Murtagh</a:t>
            </a:r>
            <a:r>
              <a:rPr lang="en-CA" dirty="0"/>
              <a:t>, PhD, MRCGP, MSc, Julia </a:t>
            </a:r>
            <a:r>
              <a:rPr lang="en-CA" dirty="0" err="1"/>
              <a:t>Addington</a:t>
            </a:r>
            <a:r>
              <a:rPr lang="en-CA" dirty="0"/>
              <a:t>-Hall, BA, PhD,</a:t>
            </a:r>
          </a:p>
          <a:p>
            <a:r>
              <a:rPr lang="en-CA" dirty="0"/>
              <a:t>Polly Edmonds, FRCP, Paul </a:t>
            </a:r>
            <a:r>
              <a:rPr lang="en-CA" dirty="0" err="1"/>
              <a:t>Donohoe</a:t>
            </a:r>
            <a:r>
              <a:rPr lang="en-CA" dirty="0"/>
              <a:t>, FRCP, PhD, Irene Carey, MRCPI, MSc,</a:t>
            </a:r>
          </a:p>
          <a:p>
            <a:r>
              <a:rPr lang="en-CA" dirty="0"/>
              <a:t>Karen Jenkins, RN, PG Dip HE, and Irene J. Higginson,</a:t>
            </a:r>
          </a:p>
        </p:txBody>
      </p:sp>
    </p:spTree>
    <p:extLst>
      <p:ext uri="{BB962C8B-B14F-4D97-AF65-F5344CB8AC3E}">
        <p14:creationId xmlns:p14="http://schemas.microsoft.com/office/powerpoint/2010/main" val="3379555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Symptoms noted before and after palliative care involvement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336704" cy="232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700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Causes of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Neuropathic	</a:t>
            </a:r>
          </a:p>
          <a:p>
            <a:pPr lvl="1"/>
            <a:r>
              <a:rPr lang="en-CA" dirty="0"/>
              <a:t>Peripheral neuropathy, ischemia, phantom limb, carpal tunnel syndrome, </a:t>
            </a:r>
            <a:r>
              <a:rPr lang="en-CA" dirty="0" err="1"/>
              <a:t>calciphylaxis</a:t>
            </a:r>
            <a:r>
              <a:rPr lang="en-CA" dirty="0"/>
              <a:t>, renal </a:t>
            </a:r>
            <a:r>
              <a:rPr lang="en-CA" dirty="0" err="1"/>
              <a:t>osteodystrophy</a:t>
            </a:r>
            <a:r>
              <a:rPr lang="en-CA" dirty="0"/>
              <a:t>, steal syndrome from access, osteoarthritis, amyloidosis</a:t>
            </a:r>
          </a:p>
          <a:p>
            <a:pPr lvl="1"/>
            <a:r>
              <a:rPr lang="en-CA" dirty="0"/>
              <a:t>Opioids do not treat this kind of pain well</a:t>
            </a:r>
          </a:p>
          <a:p>
            <a:pPr lvl="1"/>
            <a:r>
              <a:rPr lang="en-CA" dirty="0"/>
              <a:t>Gabapentin</a:t>
            </a:r>
          </a:p>
        </p:txBody>
      </p:sp>
    </p:spTree>
    <p:extLst>
      <p:ext uri="{BB962C8B-B14F-4D97-AF65-F5344CB8AC3E}">
        <p14:creationId xmlns:p14="http://schemas.microsoft.com/office/powerpoint/2010/main" val="4203239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Hydromorphone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Binds to opioid receptors in CNS, inhibits ascending pain pathways, altering the perception of and response to pain (</a:t>
            </a:r>
            <a:r>
              <a:rPr lang="en-CA" dirty="0" err="1"/>
              <a:t>uptodate</a:t>
            </a:r>
            <a:r>
              <a:rPr lang="en-CA" dirty="0"/>
              <a:t>)</a:t>
            </a:r>
          </a:p>
          <a:p>
            <a:r>
              <a:rPr lang="en-CA" dirty="0"/>
              <a:t>Metabolized by the liver but the metabolites remain longer due to renal impairment</a:t>
            </a:r>
          </a:p>
          <a:p>
            <a:r>
              <a:rPr lang="en-CA" dirty="0"/>
              <a:t>Start dose 25-50% lower than those with normal renal function</a:t>
            </a:r>
          </a:p>
          <a:p>
            <a:r>
              <a:rPr lang="en-CA" dirty="0" err="1"/>
              <a:t>Sq</a:t>
            </a:r>
            <a:r>
              <a:rPr lang="en-CA" dirty="0"/>
              <a:t> 0.5mg q4h and slowly increase (opioid naïve)</a:t>
            </a:r>
          </a:p>
        </p:txBody>
      </p:sp>
    </p:spTree>
    <p:extLst>
      <p:ext uri="{BB962C8B-B14F-4D97-AF65-F5344CB8AC3E}">
        <p14:creationId xmlns:p14="http://schemas.microsoft.com/office/powerpoint/2010/main" val="1641536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Neurotoxicity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High doses of opioids lead to myoclonus, seizures, CNS depression and death</a:t>
            </a:r>
          </a:p>
          <a:p>
            <a:r>
              <a:rPr lang="en-CA" sz="2800" dirty="0"/>
              <a:t>Use with caution</a:t>
            </a:r>
          </a:p>
        </p:txBody>
      </p:sp>
    </p:spTree>
    <p:extLst>
      <p:ext uri="{BB962C8B-B14F-4D97-AF65-F5344CB8AC3E}">
        <p14:creationId xmlns:p14="http://schemas.microsoft.com/office/powerpoint/2010/main" val="1506545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Fentanyl 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only once on opioids beforehand</a:t>
            </a:r>
          </a:p>
          <a:p>
            <a:r>
              <a:rPr lang="en-CA" dirty="0"/>
              <a:t>Again dose is started at 50% less than someone with normal renal function</a:t>
            </a:r>
          </a:p>
          <a:p>
            <a:r>
              <a:rPr lang="en-CA" dirty="0"/>
              <a:t>Metabolized by the liver CYP3A4</a:t>
            </a:r>
          </a:p>
          <a:p>
            <a:r>
              <a:rPr lang="en-CA" dirty="0"/>
              <a:t>High volume of distribution and lipophilic</a:t>
            </a:r>
          </a:p>
          <a:p>
            <a:r>
              <a:rPr lang="en-CA" dirty="0"/>
              <a:t>Once discontinued, would still remain in body longer</a:t>
            </a:r>
          </a:p>
          <a:p>
            <a:r>
              <a:rPr lang="en-CA" dirty="0"/>
              <a:t>Accumulates with chronic use</a:t>
            </a:r>
          </a:p>
        </p:txBody>
      </p:sp>
    </p:spTree>
    <p:extLst>
      <p:ext uri="{BB962C8B-B14F-4D97-AF65-F5344CB8AC3E}">
        <p14:creationId xmlns:p14="http://schemas.microsoft.com/office/powerpoint/2010/main" val="2907667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Methadone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Binds to opioid receptors in the CNS</a:t>
            </a:r>
          </a:p>
          <a:p>
            <a:r>
              <a:rPr lang="en-CA" dirty="0"/>
              <a:t>Weak antagonist for N-methyl-D-aspartate</a:t>
            </a:r>
          </a:p>
          <a:p>
            <a:r>
              <a:rPr lang="en-CA" dirty="0"/>
              <a:t>Less tolerance and neurotoxicity</a:t>
            </a:r>
          </a:p>
          <a:p>
            <a:r>
              <a:rPr lang="en-CA" dirty="0"/>
              <a:t>10% excreted through urine, rest through feces </a:t>
            </a:r>
          </a:p>
          <a:p>
            <a:r>
              <a:rPr lang="en-CA" dirty="0"/>
              <a:t>With renal failure, higher levels</a:t>
            </a:r>
          </a:p>
          <a:p>
            <a:r>
              <a:rPr lang="en-CA" dirty="0"/>
              <a:t>Start low dose and increase</a:t>
            </a:r>
          </a:p>
        </p:txBody>
      </p:sp>
    </p:spTree>
    <p:extLst>
      <p:ext uri="{BB962C8B-B14F-4D97-AF65-F5344CB8AC3E}">
        <p14:creationId xmlns:p14="http://schemas.microsoft.com/office/powerpoint/2010/main" val="2864000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/>
              <a:t>Meperidine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Demerol/</a:t>
            </a:r>
            <a:r>
              <a:rPr lang="en-CA" dirty="0" err="1"/>
              <a:t>meperidine</a:t>
            </a:r>
            <a:endParaRPr lang="en-CA" dirty="0"/>
          </a:p>
          <a:p>
            <a:r>
              <a:rPr lang="en-CA" dirty="0"/>
              <a:t>Metabolite causes neurotoxicity</a:t>
            </a:r>
          </a:p>
          <a:p>
            <a:r>
              <a:rPr lang="en-CA" dirty="0"/>
              <a:t>Seizures/death</a:t>
            </a:r>
          </a:p>
          <a:p>
            <a:r>
              <a:rPr lang="en-CA" dirty="0"/>
              <a:t>Never use in renal patients</a:t>
            </a:r>
          </a:p>
        </p:txBody>
      </p:sp>
      <p:sp>
        <p:nvSpPr>
          <p:cNvPr id="4" name="Multiply 3"/>
          <p:cNvSpPr/>
          <p:nvPr/>
        </p:nvSpPr>
        <p:spPr>
          <a:xfrm>
            <a:off x="3295612" y="3933056"/>
            <a:ext cx="2788555" cy="25922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347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Gabapentin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Gabapentin is an analog of gamma-</a:t>
            </a:r>
            <a:r>
              <a:rPr lang="en-CA" dirty="0" err="1"/>
              <a:t>aminobutyric</a:t>
            </a:r>
            <a:r>
              <a:rPr lang="en-CA" dirty="0"/>
              <a:t> acid (GABA) that has GABA agonist activity. </a:t>
            </a:r>
          </a:p>
          <a:p>
            <a:r>
              <a:rPr lang="en-CA" dirty="0"/>
              <a:t>Mechanism of action: unknown</a:t>
            </a:r>
          </a:p>
          <a:p>
            <a:r>
              <a:rPr lang="en-CA" dirty="0"/>
              <a:t>Renal excretion</a:t>
            </a:r>
          </a:p>
          <a:p>
            <a:r>
              <a:rPr lang="en-CA" dirty="0"/>
              <a:t>Long half life in renal patients</a:t>
            </a:r>
          </a:p>
          <a:p>
            <a:r>
              <a:rPr lang="en-CA" dirty="0"/>
              <a:t>Dose small and go up</a:t>
            </a:r>
          </a:p>
          <a:p>
            <a:r>
              <a:rPr lang="en-CA" dirty="0"/>
              <a:t>100mg daily and titrate up to 600mg/day</a:t>
            </a:r>
          </a:p>
          <a:p>
            <a:r>
              <a:rPr lang="en-CA" dirty="0"/>
              <a:t>Sedation, tremor, ataxia as side effects</a:t>
            </a:r>
          </a:p>
        </p:txBody>
      </p:sp>
    </p:spTree>
    <p:extLst>
      <p:ext uri="{BB962C8B-B14F-4D97-AF65-F5344CB8AC3E}">
        <p14:creationId xmlns:p14="http://schemas.microsoft.com/office/powerpoint/2010/main" val="1467576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9846"/>
            <a:ext cx="8075242" cy="720080"/>
          </a:xfrm>
        </p:spPr>
        <p:txBody>
          <a:bodyPr>
            <a:normAutofit/>
          </a:bodyPr>
          <a:lstStyle/>
          <a:p>
            <a:r>
              <a:rPr lang="en-CA" dirty="0"/>
              <a:t>Preferred treatment for pain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6355" y="414908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Clin</a:t>
            </a:r>
            <a:r>
              <a:rPr lang="en-CA" dirty="0"/>
              <a:t> J Am </a:t>
            </a:r>
            <a:r>
              <a:rPr lang="en-CA" dirty="0" err="1"/>
              <a:t>Soc</a:t>
            </a:r>
            <a:r>
              <a:rPr lang="en-CA" dirty="0"/>
              <a:t> </a:t>
            </a:r>
            <a:r>
              <a:rPr lang="en-CA" dirty="0" err="1"/>
              <a:t>Nephrol</a:t>
            </a:r>
            <a:r>
              <a:rPr lang="en-CA" dirty="0"/>
              <a:t> 7: 2049–2057, December, 2012 End-of-Life Care in ESRD Patients, Davison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1628800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table to refer to from this article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5630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Incident ESRD and 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D45FA0-3767-4D2A-9152-C43999AF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07220"/>
            <a:ext cx="6902664" cy="47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28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9E7C4-9C4F-4B21-9D70-FF01F2A4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Conservative measures for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5772E-96A3-4C8C-A2E4-BCF0EA8C1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Exercise</a:t>
            </a:r>
          </a:p>
          <a:p>
            <a:r>
              <a:rPr lang="en-CA" dirty="0"/>
              <a:t>Massage</a:t>
            </a:r>
          </a:p>
          <a:p>
            <a:r>
              <a:rPr lang="en-CA" dirty="0"/>
              <a:t>Acupuncture</a:t>
            </a:r>
          </a:p>
          <a:p>
            <a:r>
              <a:rPr lang="en-CA" dirty="0"/>
              <a:t>Hot/cold therapy</a:t>
            </a:r>
          </a:p>
          <a:p>
            <a:r>
              <a:rPr lang="en-CA" dirty="0"/>
              <a:t>Meditation</a:t>
            </a:r>
          </a:p>
          <a:p>
            <a:r>
              <a:rPr lang="en-CA" dirty="0"/>
              <a:t>Distraction</a:t>
            </a:r>
          </a:p>
          <a:p>
            <a:r>
              <a:rPr lang="en-CA" dirty="0"/>
              <a:t>Music therapy</a:t>
            </a:r>
          </a:p>
          <a:p>
            <a:r>
              <a:rPr lang="en-CA" dirty="0" err="1"/>
              <a:t>Cognitivie</a:t>
            </a:r>
            <a:r>
              <a:rPr lang="en-CA" dirty="0"/>
              <a:t> behavioural therapy</a:t>
            </a:r>
          </a:p>
          <a:p>
            <a:endParaRPr lang="en-CA" dirty="0"/>
          </a:p>
          <a:p>
            <a:endParaRPr lang="en-CA" dirty="0"/>
          </a:p>
          <a:p>
            <a:r>
              <a:rPr lang="en-US" dirty="0"/>
              <a:t>Raina, R., Krishnappa, V. and Gupta, M. (2018), Management of pain in end‐stage renal disease patients: Short review. Hemodialysis International, 22: 290-296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0396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Dyspnea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16832"/>
            <a:ext cx="7427168" cy="4209331"/>
          </a:xfrm>
        </p:spPr>
        <p:txBody>
          <a:bodyPr/>
          <a:lstStyle/>
          <a:p>
            <a:r>
              <a:rPr lang="en-CA" dirty="0"/>
              <a:t>Oxygen</a:t>
            </a:r>
          </a:p>
          <a:p>
            <a:r>
              <a:rPr lang="en-CA" dirty="0"/>
              <a:t>Positioning/open window/fan</a:t>
            </a:r>
          </a:p>
          <a:p>
            <a:r>
              <a:rPr lang="en-CA" dirty="0"/>
              <a:t>Opioids</a:t>
            </a:r>
          </a:p>
          <a:p>
            <a:r>
              <a:rPr lang="en-CA" dirty="0"/>
              <a:t>Diuretics if they still urinate</a:t>
            </a:r>
          </a:p>
          <a:p>
            <a:r>
              <a:rPr lang="en-CA" dirty="0"/>
              <a:t>Sedatives: benzodiazepine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6703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Midazolam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Has higher potency then other benzodiazepines, shorter half life and less cardiorespiratory depression</a:t>
            </a:r>
          </a:p>
          <a:p>
            <a:r>
              <a:rPr lang="en-CA" dirty="0"/>
              <a:t>Subcutaneous is 1/3 as potent as iv</a:t>
            </a:r>
          </a:p>
          <a:p>
            <a:r>
              <a:rPr lang="en-CA" dirty="0"/>
              <a:t>In patients with </a:t>
            </a:r>
            <a:r>
              <a:rPr lang="en-CA" dirty="0" err="1"/>
              <a:t>eGFR</a:t>
            </a:r>
            <a:r>
              <a:rPr lang="en-CA" dirty="0"/>
              <a:t> below 10 ml/min/1.73 m</a:t>
            </a:r>
            <a:r>
              <a:rPr lang="en-CA" baseline="30000" dirty="0"/>
              <a:t>2</a:t>
            </a:r>
            <a:r>
              <a:rPr lang="en-CA" dirty="0"/>
              <a:t> use 50% reduction in dosing</a:t>
            </a:r>
          </a:p>
          <a:p>
            <a:r>
              <a:rPr lang="en-CA" dirty="0"/>
              <a:t>Start low and go up 0.5mg q2h </a:t>
            </a:r>
            <a:r>
              <a:rPr lang="en-CA" dirty="0" err="1"/>
              <a:t>prn</a:t>
            </a:r>
            <a:r>
              <a:rPr lang="en-CA" dirty="0"/>
              <a:t> for results</a:t>
            </a:r>
          </a:p>
          <a:p>
            <a:r>
              <a:rPr lang="en-CA" dirty="0"/>
              <a:t>Sedates: use cautiously</a:t>
            </a:r>
          </a:p>
        </p:txBody>
      </p:sp>
    </p:spTree>
    <p:extLst>
      <p:ext uri="{BB962C8B-B14F-4D97-AF65-F5344CB8AC3E}">
        <p14:creationId xmlns:p14="http://schemas.microsoft.com/office/powerpoint/2010/main" val="2743257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Nausea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Maxeran</a:t>
            </a:r>
            <a:r>
              <a:rPr lang="en-CA" dirty="0"/>
              <a:t>/</a:t>
            </a:r>
            <a:r>
              <a:rPr lang="en-CA" dirty="0" err="1"/>
              <a:t>metoclopromide</a:t>
            </a:r>
            <a:r>
              <a:rPr lang="en-CA" dirty="0"/>
              <a:t>: dopaminergic blocking agent, GI stimulant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3741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Agitation/anxiety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Risperidone</a:t>
            </a:r>
            <a:r>
              <a:rPr lang="en-CA" dirty="0"/>
              <a:t> 0.25mg bid </a:t>
            </a:r>
            <a:r>
              <a:rPr lang="en-CA" dirty="0" err="1"/>
              <a:t>po</a:t>
            </a:r>
            <a:endParaRPr lang="en-CA" dirty="0"/>
          </a:p>
          <a:p>
            <a:r>
              <a:rPr lang="en-CA" dirty="0"/>
              <a:t>Haloperidol 0.5mg to 1mg to settle down iv/</a:t>
            </a:r>
            <a:r>
              <a:rPr lang="en-CA" dirty="0" err="1"/>
              <a:t>im</a:t>
            </a:r>
            <a:endParaRPr lang="en-CA" dirty="0"/>
          </a:p>
          <a:p>
            <a:r>
              <a:rPr lang="en-CA" dirty="0"/>
              <a:t>Terminal: Benzodiazepines (midazolam)</a:t>
            </a:r>
          </a:p>
        </p:txBody>
      </p:sp>
    </p:spTree>
    <p:extLst>
      <p:ext uri="{BB962C8B-B14F-4D97-AF65-F5344CB8AC3E}">
        <p14:creationId xmlns:p14="http://schemas.microsoft.com/office/powerpoint/2010/main" val="1395109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/>
              <a:t>pruritis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UV B light</a:t>
            </a:r>
          </a:p>
          <a:p>
            <a:r>
              <a:rPr lang="en-CA" dirty="0"/>
              <a:t>Emollients and moisturizing creams</a:t>
            </a:r>
          </a:p>
          <a:p>
            <a:r>
              <a:rPr lang="en-CA" dirty="0"/>
              <a:t>Thalidomide</a:t>
            </a:r>
          </a:p>
          <a:p>
            <a:r>
              <a:rPr lang="en-CA" dirty="0" err="1"/>
              <a:t>Mirtazipine</a:t>
            </a:r>
            <a:endParaRPr lang="en-CA" dirty="0"/>
          </a:p>
          <a:p>
            <a:r>
              <a:rPr lang="en-CA" dirty="0" err="1"/>
              <a:t>Gabapetin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2258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Nephron 1994: Silva et 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29 refractory </a:t>
            </a:r>
            <a:r>
              <a:rPr lang="en-CA" dirty="0" err="1"/>
              <a:t>pruritis</a:t>
            </a:r>
            <a:r>
              <a:rPr lang="en-CA" dirty="0"/>
              <a:t> cases in hemodialysis</a:t>
            </a:r>
          </a:p>
          <a:p>
            <a:r>
              <a:rPr lang="en-CA" dirty="0"/>
              <a:t>55% reduction of symptoms in a crossover study with thalidomide</a:t>
            </a:r>
          </a:p>
          <a:p>
            <a:r>
              <a:rPr lang="en-CA" dirty="0"/>
              <a:t>Thalidomide dose 100mg per day</a:t>
            </a:r>
          </a:p>
          <a:p>
            <a:r>
              <a:rPr lang="en-CA" dirty="0"/>
              <a:t>Very small amount cleared by the kidneys</a:t>
            </a:r>
          </a:p>
          <a:p>
            <a:r>
              <a:rPr lang="en-CA" dirty="0"/>
              <a:t>No side effects were reported</a:t>
            </a:r>
          </a:p>
        </p:txBody>
      </p:sp>
    </p:spTree>
    <p:extLst>
      <p:ext uri="{BB962C8B-B14F-4D97-AF65-F5344CB8AC3E}">
        <p14:creationId xmlns:p14="http://schemas.microsoft.com/office/powerpoint/2010/main" val="2483690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Mirtazapine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H1, 5HT2 and 5HT3 receptor blocker</a:t>
            </a:r>
          </a:p>
          <a:p>
            <a:r>
              <a:rPr lang="en-CA" dirty="0"/>
              <a:t>SSRI, antidepressant</a:t>
            </a:r>
          </a:p>
          <a:p>
            <a:r>
              <a:rPr lang="en-CA" dirty="0"/>
              <a:t>Case series published in 2003, 7.5-15 mg daily was used in renal failure for </a:t>
            </a:r>
            <a:r>
              <a:rPr lang="en-CA" dirty="0" err="1"/>
              <a:t>pruritis</a:t>
            </a:r>
            <a:r>
              <a:rPr lang="en-CA" dirty="0"/>
              <a:t> and was successful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7748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Erythropoeitin</a:t>
            </a:r>
            <a:r>
              <a:rPr lang="en-CA" dirty="0"/>
              <a:t> stimulating agents</a:t>
            </a:r>
          </a:p>
          <a:p>
            <a:r>
              <a:rPr lang="en-CA" dirty="0"/>
              <a:t>Stimulate bone marrow to produce RBCs</a:t>
            </a:r>
          </a:p>
          <a:p>
            <a:r>
              <a:rPr lang="en-CA" dirty="0"/>
              <a:t>Stopping this drug often will lead to worsening fatigue, due to anemia</a:t>
            </a:r>
          </a:p>
          <a:p>
            <a:r>
              <a:rPr lang="en-CA" dirty="0"/>
              <a:t>Controversial whether to continue during the last days</a:t>
            </a:r>
          </a:p>
        </p:txBody>
      </p:sp>
    </p:spTree>
    <p:extLst>
      <p:ext uri="{BB962C8B-B14F-4D97-AF65-F5344CB8AC3E}">
        <p14:creationId xmlns:p14="http://schemas.microsoft.com/office/powerpoint/2010/main" val="3473293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Occurs due to </a:t>
            </a:r>
          </a:p>
          <a:p>
            <a:r>
              <a:rPr lang="en-CA" dirty="0"/>
              <a:t>hyperkalemia</a:t>
            </a:r>
          </a:p>
          <a:p>
            <a:r>
              <a:rPr lang="en-CA" dirty="0"/>
              <a:t>Pulmonary edema and cardiorespiratory failure</a:t>
            </a:r>
          </a:p>
        </p:txBody>
      </p:sp>
    </p:spTree>
    <p:extLst>
      <p:ext uri="{BB962C8B-B14F-4D97-AF65-F5344CB8AC3E}">
        <p14:creationId xmlns:p14="http://schemas.microsoft.com/office/powerpoint/2010/main" val="2121130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14BCE-AC2C-45D4-8E9D-A8AE2B2E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Survival dialysis 2006-2017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0909B3F-D89E-4F50-90BD-8B43997E6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927" y="1600200"/>
            <a:ext cx="626414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88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Summarize RPA/ASN guidelines 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Establishing a Shared Decision-Making Relationship</a:t>
            </a:r>
          </a:p>
          <a:p>
            <a:pPr marL="0" indent="0">
              <a:buNone/>
            </a:pPr>
            <a:r>
              <a:rPr lang="en-CA" b="1" dirty="0"/>
              <a:t>Recommendation No. 1</a:t>
            </a:r>
          </a:p>
          <a:p>
            <a:pPr marL="0" indent="0">
              <a:buNone/>
            </a:pPr>
            <a:r>
              <a:rPr lang="en-CA" b="1" dirty="0"/>
              <a:t>Develop a physician-patient relationship for shared decision-making.</a:t>
            </a:r>
          </a:p>
          <a:p>
            <a:pPr marL="0" indent="0">
              <a:buNone/>
            </a:pPr>
            <a:r>
              <a:rPr lang="en-CA" b="1" dirty="0"/>
              <a:t>Informing Patients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/>
              <a:t>Recommendation No. 2</a:t>
            </a:r>
          </a:p>
          <a:p>
            <a:pPr marL="0" indent="0">
              <a:buNone/>
            </a:pPr>
            <a:r>
              <a:rPr lang="en-CA" b="1" dirty="0"/>
              <a:t>Fully inform AKI, stage 4 and 5 CKD, and ESRD patients about their diagnosis,</a:t>
            </a:r>
          </a:p>
          <a:p>
            <a:pPr marL="0" indent="0">
              <a:buNone/>
            </a:pPr>
            <a:r>
              <a:rPr lang="en-CA" b="1" dirty="0"/>
              <a:t>prognosis, and all treatment options.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/>
              <a:t>Recommendation No. 3</a:t>
            </a:r>
          </a:p>
          <a:p>
            <a:pPr marL="0" indent="0">
              <a:buNone/>
            </a:pPr>
            <a:r>
              <a:rPr lang="en-CA" b="1" dirty="0"/>
              <a:t>Give all patients with AKI, stage 5 CKD, or ESRD an estimate of prognosis specific to</a:t>
            </a:r>
          </a:p>
          <a:p>
            <a:pPr marL="0" indent="0">
              <a:buNone/>
            </a:pPr>
            <a:r>
              <a:rPr lang="en-CA" b="1" dirty="0"/>
              <a:t>their overall condition.</a:t>
            </a:r>
          </a:p>
          <a:p>
            <a:pPr marL="0" indent="0">
              <a:buNone/>
            </a:pPr>
            <a:r>
              <a:rPr lang="en-CA" b="1" dirty="0"/>
              <a:t>Facilitating Advance Care Planning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/>
              <a:t>Recommendation No. 4</a:t>
            </a:r>
          </a:p>
          <a:p>
            <a:pPr marL="0" indent="0">
              <a:buNone/>
            </a:pPr>
            <a:r>
              <a:rPr lang="en-CA" b="1" dirty="0"/>
              <a:t>Institute advance care planning.</a:t>
            </a:r>
          </a:p>
          <a:p>
            <a:pPr marL="0" indent="0">
              <a:buNone/>
            </a:pPr>
            <a:r>
              <a:rPr lang="en-CA" b="1" dirty="0"/>
              <a:t>Making a Decision to Not Initiate or to Discontinue Dialysis</a:t>
            </a:r>
          </a:p>
          <a:p>
            <a:pPr marL="0" indent="0">
              <a:buNone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682075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Recommendation No. 5*</a:t>
            </a:r>
          </a:p>
          <a:p>
            <a:pPr marL="0" indent="0">
              <a:buNone/>
            </a:pPr>
            <a:r>
              <a:rPr lang="en-CA" b="1" dirty="0"/>
              <a:t>If appropriate, forgo (withhold initiating or withdraw ongoing) dialysis for patients</a:t>
            </a:r>
          </a:p>
          <a:p>
            <a:pPr marL="0" indent="0">
              <a:buNone/>
            </a:pPr>
            <a:r>
              <a:rPr lang="en-CA" b="1" dirty="0"/>
              <a:t>with AKI, CKD, or ESRD in certain, well-defined situations.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These situations include the following:</a:t>
            </a:r>
          </a:p>
          <a:p>
            <a:pPr marL="0" indent="0">
              <a:buNone/>
            </a:pPr>
            <a:r>
              <a:rPr lang="en-CA" dirty="0"/>
              <a:t>• Patients with decision-making capacity, who being fully informed and making</a:t>
            </a:r>
          </a:p>
          <a:p>
            <a:pPr marL="0" indent="0">
              <a:buNone/>
            </a:pPr>
            <a:r>
              <a:rPr lang="en-CA" dirty="0"/>
              <a:t>voluntary choices, refuse dialysis or request that dialysis be discontinued.</a:t>
            </a:r>
          </a:p>
          <a:p>
            <a:pPr marL="0" indent="0">
              <a:buNone/>
            </a:pPr>
            <a:r>
              <a:rPr lang="en-CA" dirty="0"/>
              <a:t>• Patients who no longer possess decision-making capacity who have previously</a:t>
            </a:r>
          </a:p>
          <a:p>
            <a:pPr marL="0" indent="0">
              <a:buNone/>
            </a:pPr>
            <a:r>
              <a:rPr lang="en-CA" dirty="0"/>
              <a:t>indicated refusal of dialysis in an oral or written advance directive.</a:t>
            </a:r>
          </a:p>
          <a:p>
            <a:pPr marL="0" indent="0">
              <a:buNone/>
            </a:pPr>
            <a:r>
              <a:rPr lang="en-CA" dirty="0"/>
              <a:t>• Patients who no longer possess decision-making capacity and whose properly</a:t>
            </a:r>
          </a:p>
          <a:p>
            <a:pPr marL="0" indent="0">
              <a:buNone/>
            </a:pPr>
            <a:r>
              <a:rPr lang="en-CA" dirty="0"/>
              <a:t>appointed legal agents/surrogates refuse dialysis or request that it be discontinued.</a:t>
            </a:r>
          </a:p>
          <a:p>
            <a:pPr marL="0" indent="0">
              <a:buNone/>
            </a:pPr>
            <a:r>
              <a:rPr lang="en-CA" dirty="0"/>
              <a:t>• Patients with irreversible, profound neurological impairment such that they lack signs</a:t>
            </a:r>
          </a:p>
          <a:p>
            <a:pPr marL="0" indent="0">
              <a:buNone/>
            </a:pPr>
            <a:r>
              <a:rPr lang="en-CA" dirty="0"/>
              <a:t>of thought, sensation, purposeful behavior, and awareness of self and environment.</a:t>
            </a:r>
          </a:p>
          <a:p>
            <a:pPr marL="0" indent="0">
              <a:buNone/>
            </a:pPr>
            <a:r>
              <a:rPr lang="en-CA" dirty="0"/>
              <a:t>*Medical management incorporating palliative care is an integral part of the decision to</a:t>
            </a:r>
          </a:p>
          <a:p>
            <a:pPr marL="0" indent="0">
              <a:buNone/>
            </a:pPr>
            <a:r>
              <a:rPr lang="en-CA" dirty="0"/>
              <a:t>forgo dialysis in AKI, CKD, or ESRD, and attention to patient comfort and quality of life</a:t>
            </a:r>
          </a:p>
          <a:p>
            <a:pPr marL="0" indent="0">
              <a:buNone/>
            </a:pPr>
            <a:r>
              <a:rPr lang="en-CA" dirty="0"/>
              <a:t>while dying should be addressed directly or managed by palliative care consultation and</a:t>
            </a:r>
          </a:p>
          <a:p>
            <a:pPr marL="0" indent="0">
              <a:buNone/>
            </a:pPr>
            <a:r>
              <a:rPr lang="en-CA" dirty="0"/>
              <a:t>referral to a hospice program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620688"/>
            <a:ext cx="6151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Making a Decision to Not Initiate or to Discontinue Dialysis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81096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Recommendation No. 6</a:t>
            </a:r>
          </a:p>
          <a:p>
            <a:pPr marL="0" indent="0">
              <a:buNone/>
            </a:pPr>
            <a:r>
              <a:rPr lang="en-CA" b="1" dirty="0"/>
              <a:t>Consider forgoing dialysis for AKI, CKD, or ESRD patients who have a very poor</a:t>
            </a:r>
          </a:p>
          <a:p>
            <a:pPr marL="0" indent="0">
              <a:buNone/>
            </a:pPr>
            <a:r>
              <a:rPr lang="en-CA" b="1" dirty="0"/>
              <a:t>prognosis or for whom dialysis cannot be provided safely.</a:t>
            </a:r>
          </a:p>
          <a:p>
            <a:pPr marL="0" indent="0">
              <a:buNone/>
            </a:pPr>
            <a:r>
              <a:rPr lang="en-CA" dirty="0"/>
              <a:t>Included in these categories of patients are the following:</a:t>
            </a:r>
          </a:p>
          <a:p>
            <a:pPr marL="0" indent="0">
              <a:buNone/>
            </a:pPr>
            <a:r>
              <a:rPr lang="en-CA" dirty="0"/>
              <a:t>Those whose medical condition precludes the technical process of dialysis because</a:t>
            </a:r>
          </a:p>
          <a:p>
            <a:pPr marL="0" indent="0">
              <a:buNone/>
            </a:pPr>
            <a:r>
              <a:rPr lang="en-CA" dirty="0"/>
              <a:t>the patient is unable to cooperate (e.g., advanced dementia patient who pulls out</a:t>
            </a:r>
          </a:p>
          <a:p>
            <a:pPr marL="0" indent="0">
              <a:buNone/>
            </a:pPr>
            <a:r>
              <a:rPr lang="en-CA" dirty="0"/>
              <a:t>dialysis needles) or because the patient’s condition is too unstable (e.g., profound</a:t>
            </a:r>
          </a:p>
          <a:p>
            <a:pPr marL="0" indent="0">
              <a:buNone/>
            </a:pPr>
            <a:r>
              <a:rPr lang="en-CA" dirty="0"/>
              <a:t>hypotension).</a:t>
            </a:r>
          </a:p>
          <a:p>
            <a:pPr marL="0" indent="0">
              <a:buNone/>
            </a:pPr>
            <a:r>
              <a:rPr lang="en-CA" dirty="0"/>
              <a:t>Those who have a terminal illness from non-renal causes (acknowledging that some</a:t>
            </a:r>
          </a:p>
          <a:p>
            <a:pPr marL="0" indent="0">
              <a:buNone/>
            </a:pPr>
            <a:r>
              <a:rPr lang="en-CA" dirty="0"/>
              <a:t>in this condition may perceive benefit from and choose to undergo dialysis).</a:t>
            </a:r>
          </a:p>
          <a:p>
            <a:pPr marL="0" indent="0">
              <a:buNone/>
            </a:pPr>
            <a:r>
              <a:rPr lang="en-CA" dirty="0"/>
              <a:t>Those with stage 5 CKD older than age 75 years who meet two or more of the</a:t>
            </a:r>
          </a:p>
          <a:p>
            <a:pPr marL="0" indent="0">
              <a:buNone/>
            </a:pPr>
            <a:r>
              <a:rPr lang="en-CA" dirty="0"/>
              <a:t>following statistically significant very poor prognosis criteria (see</a:t>
            </a:r>
          </a:p>
          <a:p>
            <a:pPr marL="0" indent="0">
              <a:buNone/>
            </a:pPr>
            <a:r>
              <a:rPr lang="en-CA" b="1" dirty="0"/>
              <a:t>Recommendations No. 2 and 3</a:t>
            </a:r>
            <a:r>
              <a:rPr lang="en-CA" dirty="0"/>
              <a:t>): 1) clinicians’ response of “No, I would not be</a:t>
            </a:r>
          </a:p>
          <a:p>
            <a:pPr marL="0" indent="0">
              <a:buNone/>
            </a:pPr>
            <a:r>
              <a:rPr lang="en-CA" dirty="0"/>
              <a:t>surprised” to the “surprise” question; 2) high comorbidity score; 3) significantly</a:t>
            </a:r>
          </a:p>
          <a:p>
            <a:pPr marL="0" indent="0">
              <a:buNone/>
            </a:pPr>
            <a:r>
              <a:rPr lang="en-CA" dirty="0"/>
              <a:t>impaired functional status (e.g., </a:t>
            </a:r>
            <a:r>
              <a:rPr lang="en-CA" dirty="0" err="1"/>
              <a:t>Karnofsky</a:t>
            </a:r>
            <a:r>
              <a:rPr lang="en-CA" dirty="0"/>
              <a:t> Performance Status score less than 40);</a:t>
            </a:r>
          </a:p>
          <a:p>
            <a:pPr marL="0" indent="0">
              <a:buNone/>
            </a:pPr>
            <a:r>
              <a:rPr lang="en-CA" dirty="0"/>
              <a:t>and 4) severe chronic malnutrition (i.e., serum albumin less than 2.5 g/</a:t>
            </a:r>
            <a:r>
              <a:rPr lang="en-CA" dirty="0" err="1"/>
              <a:t>dL</a:t>
            </a:r>
            <a:r>
              <a:rPr lang="en-CA" dirty="0"/>
              <a:t> using the</a:t>
            </a:r>
          </a:p>
          <a:p>
            <a:pPr marL="0" indent="0">
              <a:buNone/>
            </a:pPr>
            <a:r>
              <a:rPr lang="en-CA" dirty="0" err="1"/>
              <a:t>bromcresol</a:t>
            </a:r>
            <a:r>
              <a:rPr lang="en-CA" dirty="0"/>
              <a:t> green method).</a:t>
            </a:r>
          </a:p>
        </p:txBody>
      </p:sp>
    </p:spTree>
    <p:extLst>
      <p:ext uri="{BB962C8B-B14F-4D97-AF65-F5344CB8AC3E}">
        <p14:creationId xmlns:p14="http://schemas.microsoft.com/office/powerpoint/2010/main" val="346931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Prognostic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2924944"/>
            <a:ext cx="2909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Karnofsky</a:t>
            </a:r>
            <a:r>
              <a:rPr lang="en-US" dirty="0" smtClean="0"/>
              <a:t> performance status</a:t>
            </a:r>
          </a:p>
          <a:p>
            <a:r>
              <a:rPr lang="en-US" dirty="0" smtClean="0"/>
              <a:t>Nutritional status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8900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F57F8BA-B730-4C27-ADEC-634F4E93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79" y="2780928"/>
            <a:ext cx="5742409" cy="16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28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Resolving Conflicts about What Dialysis Decisions to Make</a:t>
            </a:r>
          </a:p>
          <a:p>
            <a:pPr marL="0" indent="0">
              <a:buNone/>
            </a:pPr>
            <a:r>
              <a:rPr lang="en-CA" b="1" dirty="0"/>
              <a:t>Recommendation No. 7</a:t>
            </a:r>
          </a:p>
          <a:p>
            <a:pPr marL="0" indent="0">
              <a:buNone/>
            </a:pPr>
            <a:r>
              <a:rPr lang="en-CA" b="1" dirty="0"/>
              <a:t>Consider a time-limited trial of dialysis for patients requiring dialysis, but who have an uncertain prognosis, or for whom a consensus cannot be reached about providing dialysis.</a:t>
            </a:r>
          </a:p>
          <a:p>
            <a:pPr marL="0" indent="0">
              <a:buNone/>
            </a:pPr>
            <a:r>
              <a:rPr lang="en-CA" b="1" dirty="0"/>
              <a:t>Recommendation No. 8</a:t>
            </a:r>
          </a:p>
          <a:p>
            <a:pPr marL="0" indent="0">
              <a:buNone/>
            </a:pPr>
            <a:r>
              <a:rPr lang="en-CA" b="1" dirty="0"/>
              <a:t>Establish a systematic due process approach for conflict resolution if there is disagreement about what decision should be made with regard to dialysis.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06773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Providing Effective Palliative Care</a:t>
            </a:r>
          </a:p>
          <a:p>
            <a:pPr marL="0" indent="0">
              <a:buNone/>
            </a:pPr>
            <a:r>
              <a:rPr lang="en-CA" b="1" dirty="0"/>
              <a:t>Recommendation No. 9</a:t>
            </a:r>
          </a:p>
          <a:p>
            <a:pPr marL="0" indent="0">
              <a:buNone/>
            </a:pPr>
            <a:r>
              <a:rPr lang="en-CA" b="1" dirty="0"/>
              <a:t>To improve patient-centered outcomes, offer palliative care services an d interventions to all AKI, CKD, and ESRD patients who suffer from burdens of their disease.</a:t>
            </a:r>
          </a:p>
          <a:p>
            <a:pPr marL="0" indent="0">
              <a:buNone/>
            </a:pPr>
            <a:r>
              <a:rPr lang="en-CA" b="1" dirty="0"/>
              <a:t>Recommendation No. 10</a:t>
            </a:r>
          </a:p>
          <a:p>
            <a:pPr marL="0" indent="0">
              <a:buNone/>
            </a:pPr>
            <a:r>
              <a:rPr lang="en-CA" b="1" dirty="0"/>
              <a:t>Use a systematic approach to communicate about diagnosis, prognosis</a:t>
            </a:r>
            <a:r>
              <a:rPr lang="en-CA" b="1"/>
              <a:t>, treatment options</a:t>
            </a:r>
            <a:r>
              <a:rPr lang="en-CA" b="1" dirty="0"/>
              <a:t>, and goals of care.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29032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Suffering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 planned site to take when unable to keep at home</a:t>
            </a:r>
          </a:p>
          <a:p>
            <a:r>
              <a:rPr lang="en-CA" dirty="0"/>
              <a:t>Family felt not relieving his symptoms of respiratory distress</a:t>
            </a:r>
          </a:p>
          <a:p>
            <a:r>
              <a:rPr lang="en-CA" dirty="0"/>
              <a:t>Acute care bed not a place for good palliation</a:t>
            </a:r>
          </a:p>
          <a:p>
            <a:r>
              <a:rPr lang="en-CA" dirty="0"/>
              <a:t>Family upset for months after</a:t>
            </a:r>
          </a:p>
        </p:txBody>
      </p:sp>
    </p:spTree>
    <p:extLst>
      <p:ext uri="{BB962C8B-B14F-4D97-AF65-F5344CB8AC3E}">
        <p14:creationId xmlns:p14="http://schemas.microsoft.com/office/powerpoint/2010/main" val="39948308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Instruments to measure quality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Edmonton symptom assessment system and Memorial symptom assessment scale renamed as dialysis symptom index (symptom assessment tool) been validated in CKD population</a:t>
            </a:r>
          </a:p>
          <a:p>
            <a:r>
              <a:rPr lang="en-CA" dirty="0"/>
              <a:t>Quality of dying and death questionnaire closest to achieving the domains mentioned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2838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C3F4D-E603-4E0F-A909-FFC47D81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Standardized Palliative care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16E13B-D1F1-4943-AB78-55B3B666D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For fever or pain</a:t>
            </a:r>
          </a:p>
          <a:p>
            <a:r>
              <a:rPr lang="en-CA" dirty="0"/>
              <a:t>Acetaminophen 500mg po or per rectum q6h prn</a:t>
            </a:r>
          </a:p>
          <a:p>
            <a:r>
              <a:rPr lang="en-CA" dirty="0"/>
              <a:t>Hydromorphone 0.5mg </a:t>
            </a:r>
            <a:r>
              <a:rPr lang="en-CA" dirty="0" err="1"/>
              <a:t>sq</a:t>
            </a:r>
            <a:r>
              <a:rPr lang="en-CA" dirty="0"/>
              <a:t> q6h prn</a:t>
            </a:r>
          </a:p>
          <a:p>
            <a:r>
              <a:rPr lang="en-CA" dirty="0"/>
              <a:t>For pruritis</a:t>
            </a:r>
          </a:p>
          <a:p>
            <a:r>
              <a:rPr lang="en-CA" dirty="0"/>
              <a:t>hydroxyzine12.5-25 mg po or </a:t>
            </a:r>
            <a:r>
              <a:rPr lang="en-CA" dirty="0" err="1"/>
              <a:t>im</a:t>
            </a:r>
            <a:r>
              <a:rPr lang="en-CA" dirty="0"/>
              <a:t> q8h prn</a:t>
            </a:r>
          </a:p>
          <a:p>
            <a:r>
              <a:rPr lang="en-CA" dirty="0" err="1"/>
              <a:t>Isoptotears</a:t>
            </a:r>
            <a:r>
              <a:rPr lang="en-CA" dirty="0"/>
              <a:t> 0.5% </a:t>
            </a:r>
            <a:r>
              <a:rPr lang="en-CA" dirty="0" err="1"/>
              <a:t>i</a:t>
            </a:r>
            <a:r>
              <a:rPr lang="en-CA" dirty="0"/>
              <a:t> per each eye q 2h prn</a:t>
            </a:r>
          </a:p>
          <a:p>
            <a:r>
              <a:rPr lang="en-CA" dirty="0"/>
              <a:t>Change position in bed  q 2h prn</a:t>
            </a:r>
          </a:p>
          <a:p>
            <a:r>
              <a:rPr lang="en-CA" dirty="0"/>
              <a:t>Waffle mattress or special mattress to avoid bed sores</a:t>
            </a:r>
          </a:p>
          <a:p>
            <a:r>
              <a:rPr lang="en-CA" dirty="0"/>
              <a:t>Moisturize mouth  with sponge q2 h prn</a:t>
            </a:r>
          </a:p>
          <a:p>
            <a:r>
              <a:rPr lang="en-CA" dirty="0"/>
              <a:t>For dyspnea: midazolam 0.5-1.0 mg </a:t>
            </a:r>
            <a:r>
              <a:rPr lang="en-CA" dirty="0" err="1"/>
              <a:t>sq</a:t>
            </a:r>
            <a:r>
              <a:rPr lang="en-CA" dirty="0"/>
              <a:t> q 1-2 hour prn</a:t>
            </a:r>
          </a:p>
          <a:p>
            <a:r>
              <a:rPr lang="en-CA" dirty="0"/>
              <a:t>Ventilation mask oxygen 28% with humidification device, prn</a:t>
            </a:r>
          </a:p>
          <a:p>
            <a:r>
              <a:rPr lang="en-CA" dirty="0"/>
              <a:t>Glycerine supp </a:t>
            </a:r>
            <a:r>
              <a:rPr lang="en-CA" dirty="0" err="1"/>
              <a:t>pr</a:t>
            </a:r>
            <a:r>
              <a:rPr lang="en-CA" dirty="0"/>
              <a:t> one daily prn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6153595"/>
            <a:ext cx="287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Copyright Dr. Sameena Iqbal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4545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05325" cy="922114"/>
          </a:xfrm>
        </p:spPr>
        <p:txBody>
          <a:bodyPr/>
          <a:lstStyle/>
          <a:p>
            <a:pPr algn="ctr"/>
            <a:r>
              <a:rPr lang="en-CA" dirty="0"/>
              <a:t>HD unadjusted Survival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673638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15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Take home messages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More involvement of palliative care services for ESRD population do not choose dialysis or continue dialysis</a:t>
            </a:r>
          </a:p>
          <a:p>
            <a:r>
              <a:rPr lang="en-CA" dirty="0"/>
              <a:t>Physical: pain, agitation, dyspnea, </a:t>
            </a:r>
            <a:r>
              <a:rPr lang="en-CA" dirty="0" err="1"/>
              <a:t>pruritis</a:t>
            </a:r>
            <a:endParaRPr lang="en-CA" dirty="0"/>
          </a:p>
          <a:p>
            <a:r>
              <a:rPr lang="en-CA" dirty="0"/>
              <a:t>Use medications with caution in renal disease, small doses and titrate up</a:t>
            </a:r>
          </a:p>
          <a:p>
            <a:r>
              <a:rPr lang="en-CA" dirty="0"/>
              <a:t>Aim for a good quality death</a:t>
            </a:r>
          </a:p>
          <a:p>
            <a:r>
              <a:rPr lang="en-CA" dirty="0"/>
              <a:t>Advocate for more resources on this </a:t>
            </a:r>
          </a:p>
        </p:txBody>
      </p:sp>
    </p:spTree>
    <p:extLst>
      <p:ext uri="{BB962C8B-B14F-4D97-AF65-F5344CB8AC3E}">
        <p14:creationId xmlns:p14="http://schemas.microsoft.com/office/powerpoint/2010/main" val="589745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/>
          <a:lstStyle/>
          <a:p>
            <a:pPr algn="ctr"/>
            <a:r>
              <a:rPr lang="en-CA" dirty="0"/>
              <a:t>PD unadjusted Survival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09" y="1124744"/>
            <a:ext cx="7697149" cy="50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49A82-3309-4950-975D-AD7B64EE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Mortality of ESRD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948278-C5D0-4830-B7BF-7BCBF785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22" y="1445249"/>
            <a:ext cx="7539756" cy="51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Crude mortality 18-20%/year</a:t>
            </a:r>
          </a:p>
          <a:p>
            <a:endParaRPr lang="en-CA" sz="2800" dirty="0"/>
          </a:p>
          <a:p>
            <a:r>
              <a:rPr lang="en-CA" sz="2800" dirty="0"/>
              <a:t>Adjusted mortality about 15% per year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CORR reports most common cause of death is Cardiovascular, Miscellaneous and Infections</a:t>
            </a:r>
          </a:p>
        </p:txBody>
      </p:sp>
    </p:spTree>
    <p:extLst>
      <p:ext uri="{BB962C8B-B14F-4D97-AF65-F5344CB8AC3E}">
        <p14:creationId xmlns:p14="http://schemas.microsoft.com/office/powerpoint/2010/main" val="2858619783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1278</TotalTime>
  <Words>2318</Words>
  <Application>Microsoft Office PowerPoint</Application>
  <PresentationFormat>On-screen Show (4:3)</PresentationFormat>
  <Paragraphs>307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Thatch</vt:lpstr>
      <vt:lpstr>Palliative Care in ESRD</vt:lpstr>
      <vt:lpstr>Objectives</vt:lpstr>
      <vt:lpstr>Prevalent ESKD by age</vt:lpstr>
      <vt:lpstr>Incident ESRD and age</vt:lpstr>
      <vt:lpstr>Survival dialysis 2006-2017</vt:lpstr>
      <vt:lpstr>HD unadjusted Survival</vt:lpstr>
      <vt:lpstr>PD unadjusted Survival</vt:lpstr>
      <vt:lpstr>Mortality of ESRD 2017</vt:lpstr>
      <vt:lpstr>Mortality</vt:lpstr>
      <vt:lpstr>Chen JC, Thorsteinsdottir B, Vaughan LE, et al. End of Life, Withdrawal, and Palliative Care Utilization among Patients Receiving Maintenance Hemodialysis Therapy. Clin J Am Soc Nephrol. 2018;13(8):1172‐1179.</vt:lpstr>
      <vt:lpstr>Serum Albumin</vt:lpstr>
      <vt:lpstr>Functional Status</vt:lpstr>
      <vt:lpstr>PowerPoint Presentation</vt:lpstr>
      <vt:lpstr>Model to predict risk of mortality on hemodialysis</vt:lpstr>
      <vt:lpstr>Surprise question alone </vt:lpstr>
      <vt:lpstr>PowerPoint Presentation</vt:lpstr>
      <vt:lpstr>Early starts and signs/symptoms ass.</vt:lpstr>
      <vt:lpstr>Maddalena V, O'Shea F, Barrett B. An Exploration of Palliative Care Needs of People With End-Stage Renal Disease on Dialysis: Family Caregiver's Perspectives. J Palliat Care. 2018;33(1):19‐25. </vt:lpstr>
      <vt:lpstr>Symptom prevalence in CKD</vt:lpstr>
      <vt:lpstr>When to consider palliation</vt:lpstr>
      <vt:lpstr>PowerPoint Presentation</vt:lpstr>
      <vt:lpstr>PowerPoint Presentation</vt:lpstr>
      <vt:lpstr>Sellars M, Clayton JM, Detering KM, Tong A, Power D, Morton RL. Costs and outcomes of advance care planning and end-of-life care for older adults with end-stage kidney disease: A person-centred decision analysis. PLoS One. 2019;14(5):e0217787. </vt:lpstr>
      <vt:lpstr>ESRD with no dialysis</vt:lpstr>
      <vt:lpstr>Survival with conservative management (never start dialysis) vs dialysis</vt:lpstr>
      <vt:lpstr>PowerPoint Presentation</vt:lpstr>
      <vt:lpstr>Catalano et al NDT 1996</vt:lpstr>
      <vt:lpstr>Four domains of care </vt:lpstr>
      <vt:lpstr>Suffering</vt:lpstr>
      <vt:lpstr>Symptoms at end of life</vt:lpstr>
      <vt:lpstr>Symptoms noted before and after palliative care involvement</vt:lpstr>
      <vt:lpstr>Causes of Pain</vt:lpstr>
      <vt:lpstr>Hydromorphone</vt:lpstr>
      <vt:lpstr>Neurotoxicity</vt:lpstr>
      <vt:lpstr>Fentanyl patch</vt:lpstr>
      <vt:lpstr>Methadone</vt:lpstr>
      <vt:lpstr>Meperidine</vt:lpstr>
      <vt:lpstr>Gabapentin</vt:lpstr>
      <vt:lpstr>Preferred treatment for pain</vt:lpstr>
      <vt:lpstr>Conservative measures for pain</vt:lpstr>
      <vt:lpstr>Dyspnea</vt:lpstr>
      <vt:lpstr>Midazolam</vt:lpstr>
      <vt:lpstr>Nausea</vt:lpstr>
      <vt:lpstr>Agitation/anxiety</vt:lpstr>
      <vt:lpstr>pruritis</vt:lpstr>
      <vt:lpstr>Nephron 1994: Silva et al</vt:lpstr>
      <vt:lpstr>Mirtazapine</vt:lpstr>
      <vt:lpstr>ESA</vt:lpstr>
      <vt:lpstr>Death</vt:lpstr>
      <vt:lpstr>Summarize RPA/ASN guidelines 2010</vt:lpstr>
      <vt:lpstr>PowerPoint Presentation</vt:lpstr>
      <vt:lpstr>PowerPoint Presentation</vt:lpstr>
      <vt:lpstr>Prognostic tools</vt:lpstr>
      <vt:lpstr>PowerPoint Presentation</vt:lpstr>
      <vt:lpstr>PowerPoint Presentation</vt:lpstr>
      <vt:lpstr>PowerPoint Presentation</vt:lpstr>
      <vt:lpstr>Suffering</vt:lpstr>
      <vt:lpstr>Instruments to measure quality of death</vt:lpstr>
      <vt:lpstr>Standardized Palliative care orders</vt:lpstr>
      <vt:lpstr>Take home messages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Palliative Care in ESRD</dc:title>
  <dc:creator>Sameena</dc:creator>
  <cp:lastModifiedBy>Sameena Iqbal</cp:lastModifiedBy>
  <cp:revision>241</cp:revision>
  <dcterms:created xsi:type="dcterms:W3CDTF">2013-04-03T02:11:36Z</dcterms:created>
  <dcterms:modified xsi:type="dcterms:W3CDTF">2020-10-07T19:36:11Z</dcterms:modified>
</cp:coreProperties>
</file>